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Fira Mono Medium" panose="020F0502020204030204" pitchFamily="34" charset="0"/>
      <p:regular r:id="rId13"/>
    </p:embeddedFont>
    <p:embeddedFont>
      <p:font typeface="Fira Sans" panose="020B0503050000020004" pitchFamily="3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101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1" d="100"/>
          <a:sy n="101" d="100"/>
        </p:scale>
        <p:origin x="52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141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Phishing Attacks: Recognition &amp; Prevention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Phishing is a cyberattack technique used to trick individuals. It aims to steal passwords or credit card numbers. Attackers impersonate trusted entities to manipulate victims.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1647" y="621983"/>
            <a:ext cx="13047107" cy="1413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Staying Vigilant: Continuous Learning &amp; Reporting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267" y="2633663"/>
            <a:ext cx="4223385" cy="4223385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3508" y="2633663"/>
            <a:ext cx="4223385" cy="4223385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7748" y="2633663"/>
            <a:ext cx="4223385" cy="4223385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91647" y="7257098"/>
            <a:ext cx="13047107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Cyber threats evolve daily. Stay updated on phishing techniques. Report suspicious emails and help protect others.</a:t>
            </a:r>
            <a:endParaRPr lang="en-US" sz="17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6E9C07-A98B-E618-BFE0-817433A93D53}"/>
              </a:ext>
            </a:extLst>
          </p:cNvPr>
          <p:cNvSpPr/>
          <p:nvPr/>
        </p:nvSpPr>
        <p:spPr>
          <a:xfrm>
            <a:off x="12801600" y="7721600"/>
            <a:ext cx="1727200" cy="419100"/>
          </a:xfrm>
          <a:prstGeom prst="rect">
            <a:avLst/>
          </a:prstGeom>
          <a:solidFill>
            <a:srgbClr val="101010"/>
          </a:solidFill>
          <a:ln>
            <a:solidFill>
              <a:srgbClr val="10101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551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What is Phishing? Understanding the Threat Landscape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0045"/>
            <a:ext cx="28904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Deceptive Tactics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118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Phishing employs deceptive emails and websites. They mimic trusted sources to steal data.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Financial Gain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5118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Attackers seek financial information like bank details. This can lead to identity theft or fraud.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Wide Scope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5118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Phishing attacks can target anyone online. Education is key to recognizing threats.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A0E31F7-9428-7B10-C255-8608E9E23D99}"/>
              </a:ext>
            </a:extLst>
          </p:cNvPr>
          <p:cNvSpPr/>
          <p:nvPr/>
        </p:nvSpPr>
        <p:spPr>
          <a:xfrm>
            <a:off x="12839700" y="7734300"/>
            <a:ext cx="1689100" cy="406400"/>
          </a:xfrm>
          <a:prstGeom prst="rect">
            <a:avLst/>
          </a:prstGeom>
          <a:solidFill>
            <a:srgbClr val="101010"/>
          </a:solidFill>
          <a:ln>
            <a:solidFill>
              <a:srgbClr val="10101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3380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Common Phishing Techniques: Spot the Red Flags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65545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946785" y="3740468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6554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Urgent Requests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14587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Be wary of emails demanding immediate action. This is a classic phishing tactic.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65545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4838462" y="3740468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6554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Suspicious Links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414587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Avoid clicking on links in unsolicited emails. Check the URL before clicking.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07945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946785" y="6164461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0794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Poor Grammar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56986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Many phishing emails contain grammatical errors. This is often a sign of fraud.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184" y="923568"/>
            <a:ext cx="7646432" cy="1337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Email Phishing: Anatomy of a Deceptive Message</a:t>
            </a:r>
            <a:endParaRPr lang="en-US" sz="42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5184" y="2581513"/>
            <a:ext cx="1069658" cy="157484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25715" y="2795349"/>
            <a:ext cx="2674382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Sender Address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625715" y="3257907"/>
            <a:ext cx="6255901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Check the sender's email address carefully. Look for subtle variations or typos.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5184" y="4156353"/>
            <a:ext cx="1069658" cy="157484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25715" y="4370189"/>
            <a:ext cx="2674382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Salutation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625715" y="4832747"/>
            <a:ext cx="6255901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Generic greetings like "Dear Customer" are red flags. Legitimate emails use your name.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5184" y="5731193"/>
            <a:ext cx="1069658" cy="157484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25715" y="5945029"/>
            <a:ext cx="2674382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Call to Action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625715" y="6407587"/>
            <a:ext cx="6255901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Phishing emails often include a link. They want you to click and enter information.</a:t>
            </a:r>
            <a:endParaRPr lang="en-US" sz="16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1AE1882-D160-9867-C93C-5BB02687F717}"/>
              </a:ext>
            </a:extLst>
          </p:cNvPr>
          <p:cNvSpPr/>
          <p:nvPr/>
        </p:nvSpPr>
        <p:spPr>
          <a:xfrm>
            <a:off x="12827000" y="7721600"/>
            <a:ext cx="1714500" cy="406400"/>
          </a:xfrm>
          <a:prstGeom prst="rect">
            <a:avLst/>
          </a:prstGeom>
          <a:solidFill>
            <a:srgbClr val="101010"/>
          </a:solidFill>
          <a:ln>
            <a:solidFill>
              <a:srgbClr val="10101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1364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Spear Phishing &amp; Whaling: Targeted Attacks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980140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773930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Spear Phishing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618678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Targets specific individuals with tailored messages.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5904" y="3980140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25904" y="4773930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Whaling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425904" y="5264348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Focuses on high-profile executives and leaders.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8138" y="3980140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8138" y="4773930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Higher Stakes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58138" y="5264348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These attacks have more access and cause greater damage.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35330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Smishing &amp; Vishing: Phishing via SMS and Voice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01829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2E2E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507004" y="34286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Smishing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919061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Phishing attacks conducted through SMS text messages. Be wary of unknown numbers.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201829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2E2E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398681" y="34286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Vishing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919061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Phishing attacks carried out over the phone using voice calls. Verify the caller's identity.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824299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2E2E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507004" y="6051113"/>
            <a:ext cx="30605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Immediate Response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6541532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Smishing and Vishing create a sense of urgency, pressuring victims to act fast.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824FA5-1EBF-B8A5-0D7D-6B75965AAFDD}"/>
              </a:ext>
            </a:extLst>
          </p:cNvPr>
          <p:cNvSpPr/>
          <p:nvPr/>
        </p:nvSpPr>
        <p:spPr>
          <a:xfrm>
            <a:off x="12827000" y="7810500"/>
            <a:ext cx="1701800" cy="317500"/>
          </a:xfrm>
          <a:prstGeom prst="rect">
            <a:avLst/>
          </a:prstGeom>
          <a:solidFill>
            <a:srgbClr val="101010"/>
          </a:solidFill>
          <a:ln>
            <a:solidFill>
              <a:srgbClr val="10101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33EA1A3-7409-C20C-587B-F7D2FDD0BC5F}"/>
              </a:ext>
            </a:extLst>
          </p:cNvPr>
          <p:cNvSpPr/>
          <p:nvPr/>
        </p:nvSpPr>
        <p:spPr>
          <a:xfrm>
            <a:off x="12801600" y="7721600"/>
            <a:ext cx="1727200" cy="419100"/>
          </a:xfrm>
          <a:prstGeom prst="rect">
            <a:avLst/>
          </a:prstGeom>
          <a:solidFill>
            <a:srgbClr val="101010"/>
          </a:solidFill>
          <a:ln>
            <a:solidFill>
              <a:srgbClr val="10101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4023" y="592455"/>
            <a:ext cx="13122354" cy="13465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Website Phishing: Identifying Fake Websites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2009775" y="4382929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URL Check</a:t>
            </a:r>
            <a:endParaRPr lang="en-US" sz="21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3856" y="2369939"/>
            <a:ext cx="4362569" cy="436256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730121" y="4073128"/>
            <a:ext cx="161568" cy="430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1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9819561" y="3211473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HTTPS</a:t>
            </a:r>
            <a:endParaRPr lang="en-US" sz="21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3856" y="2369939"/>
            <a:ext cx="4362569" cy="436256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213646" y="3164324"/>
            <a:ext cx="161568" cy="430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2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9819561" y="5554266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Design</a:t>
            </a:r>
            <a:endParaRPr lang="en-US" sz="21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3856" y="2369939"/>
            <a:ext cx="4362569" cy="436256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758946" y="5769531"/>
            <a:ext cx="161568" cy="430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3</a:t>
            </a:r>
            <a:endParaRPr lang="en-US" sz="2100" dirty="0"/>
          </a:p>
        </p:txBody>
      </p:sp>
      <p:sp>
        <p:nvSpPr>
          <p:cNvPr id="12" name="Text 7"/>
          <p:cNvSpPr/>
          <p:nvPr/>
        </p:nvSpPr>
        <p:spPr>
          <a:xfrm>
            <a:off x="754023" y="6974800"/>
            <a:ext cx="13122354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Verify the website's URL and check if HTTPS is enabled. Look for odd design choices. These steps can safeguard you from website phishing attacks.</a:t>
            </a:r>
            <a:endParaRPr lang="en-US" sz="16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31ADDB-C3AB-52B0-2DA8-0255679F9418}"/>
              </a:ext>
            </a:extLst>
          </p:cNvPr>
          <p:cNvSpPr/>
          <p:nvPr/>
        </p:nvSpPr>
        <p:spPr>
          <a:xfrm>
            <a:off x="12750800" y="7759700"/>
            <a:ext cx="1778000" cy="381000"/>
          </a:xfrm>
          <a:prstGeom prst="rect">
            <a:avLst/>
          </a:prstGeom>
          <a:solidFill>
            <a:srgbClr val="101010"/>
          </a:solidFill>
          <a:ln>
            <a:solidFill>
              <a:srgbClr val="10101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8037" y="878681"/>
            <a:ext cx="7720727" cy="12708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Protecting Yourself: Best Practices for Individuals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491526" y="2454473"/>
            <a:ext cx="22860" cy="4896326"/>
          </a:xfrm>
          <a:prstGeom prst="roundRect">
            <a:avLst>
              <a:gd name="adj" fmla="val 133429"/>
            </a:avLst>
          </a:prstGeom>
          <a:solidFill>
            <a:srgbClr val="47474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708815" y="2900482"/>
            <a:ext cx="711637" cy="22860"/>
          </a:xfrm>
          <a:prstGeom prst="roundRect">
            <a:avLst>
              <a:gd name="adj" fmla="val 133429"/>
            </a:avLst>
          </a:prstGeom>
          <a:solidFill>
            <a:srgbClr val="47474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6274237" y="2683192"/>
            <a:ext cx="457438" cy="457438"/>
          </a:xfrm>
          <a:prstGeom prst="roundRect">
            <a:avLst>
              <a:gd name="adj" fmla="val 6668"/>
            </a:avLst>
          </a:prstGeom>
          <a:solidFill>
            <a:srgbClr val="2E2E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6411397" y="2759393"/>
            <a:ext cx="182999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621310" y="2657713"/>
            <a:ext cx="2541746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Strong Passwords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21310" y="3097292"/>
            <a:ext cx="6297454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 unique, complex passwords. Change them regularly to maintain security.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08815" y="4600337"/>
            <a:ext cx="711637" cy="22860"/>
          </a:xfrm>
          <a:prstGeom prst="roundRect">
            <a:avLst>
              <a:gd name="adj" fmla="val 133429"/>
            </a:avLst>
          </a:prstGeom>
          <a:solidFill>
            <a:srgbClr val="47474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6274237" y="4383048"/>
            <a:ext cx="457438" cy="457438"/>
          </a:xfrm>
          <a:prstGeom prst="roundRect">
            <a:avLst>
              <a:gd name="adj" fmla="val 6668"/>
            </a:avLst>
          </a:prstGeom>
          <a:solidFill>
            <a:srgbClr val="2E2E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6411397" y="4459248"/>
            <a:ext cx="182999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7621310" y="4357568"/>
            <a:ext cx="3811310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Two-Factor Authentication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621310" y="4797147"/>
            <a:ext cx="6297454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Enable 2FA for added security. It requires a second verification method.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08815" y="6300192"/>
            <a:ext cx="711637" cy="22860"/>
          </a:xfrm>
          <a:prstGeom prst="roundRect">
            <a:avLst>
              <a:gd name="adj" fmla="val 133429"/>
            </a:avLst>
          </a:prstGeom>
          <a:solidFill>
            <a:srgbClr val="47474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6274237" y="6082903"/>
            <a:ext cx="457438" cy="457438"/>
          </a:xfrm>
          <a:prstGeom prst="roundRect">
            <a:avLst>
              <a:gd name="adj" fmla="val 6668"/>
            </a:avLst>
          </a:prstGeom>
          <a:solidFill>
            <a:srgbClr val="2E2E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6411397" y="6159103"/>
            <a:ext cx="182999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7621310" y="6057424"/>
            <a:ext cx="2541746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Verify Requests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621310" y="6497002"/>
            <a:ext cx="6297454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Contact the organization directly to verify any unusual requests. Don't reply to the email.</a:t>
            </a:r>
            <a:endParaRPr lang="en-US" sz="16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0369CFC-86D0-F1ED-C413-D5BB98A9A0B5}"/>
              </a:ext>
            </a:extLst>
          </p:cNvPr>
          <p:cNvSpPr/>
          <p:nvPr/>
        </p:nvSpPr>
        <p:spPr>
          <a:xfrm>
            <a:off x="12801600" y="7747000"/>
            <a:ext cx="1727200" cy="381000"/>
          </a:xfrm>
          <a:prstGeom prst="rect">
            <a:avLst/>
          </a:prstGeom>
          <a:solidFill>
            <a:srgbClr val="101010"/>
          </a:solidFill>
          <a:ln>
            <a:solidFill>
              <a:srgbClr val="10101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2005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Organizational Security: Implementing Phishing Prevention Strategies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3291245"/>
            <a:ext cx="2152055" cy="8079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69306" y="3555563"/>
            <a:ext cx="17014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3518059"/>
            <a:ext cx="28904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Employee training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5187077" y="4112300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474748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4155877"/>
            <a:ext cx="4304109" cy="80795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69306" y="4333042"/>
            <a:ext cx="17014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433304" y="4382691"/>
            <a:ext cx="34005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Phishing simulations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6263164" y="4976932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474748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20508"/>
            <a:ext cx="6456164" cy="80795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69187" y="5197673"/>
            <a:ext cx="17014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3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7509272" y="5247323"/>
            <a:ext cx="34005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Reporting Mechanisms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793790" y="608361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Organizations should train employees to spot phishing. Regular simulations help to prevent attacks. Implement reporting systems to address threats fast.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A86F500-7512-3617-A96D-CE16E36951A4}"/>
              </a:ext>
            </a:extLst>
          </p:cNvPr>
          <p:cNvSpPr/>
          <p:nvPr/>
        </p:nvSpPr>
        <p:spPr>
          <a:xfrm>
            <a:off x="12814300" y="7721600"/>
            <a:ext cx="1727200" cy="419100"/>
          </a:xfrm>
          <a:prstGeom prst="rect">
            <a:avLst/>
          </a:prstGeom>
          <a:solidFill>
            <a:srgbClr val="101010"/>
          </a:solidFill>
          <a:ln>
            <a:solidFill>
              <a:srgbClr val="10101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483</Words>
  <Application>Microsoft Macintosh PowerPoint</Application>
  <PresentationFormat>Custom</PresentationFormat>
  <Paragraphs>78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Fira Mono Medium</vt:lpstr>
      <vt:lpstr>Fira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230201120</cp:lastModifiedBy>
  <cp:revision>2</cp:revision>
  <dcterms:created xsi:type="dcterms:W3CDTF">2025-03-01T14:33:07Z</dcterms:created>
  <dcterms:modified xsi:type="dcterms:W3CDTF">2025-03-01T14:40:46Z</dcterms:modified>
</cp:coreProperties>
</file>